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26" r:id="rId2"/>
    <p:sldId id="304" r:id="rId3"/>
    <p:sldId id="305" r:id="rId4"/>
    <p:sldId id="311" r:id="rId5"/>
    <p:sldId id="307" r:id="rId6"/>
    <p:sldId id="308" r:id="rId7"/>
    <p:sldId id="309" r:id="rId8"/>
    <p:sldId id="310" r:id="rId9"/>
    <p:sldId id="317" r:id="rId10"/>
    <p:sldId id="315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16" r:id="rId25"/>
    <p:sldId id="342" r:id="rId26"/>
    <p:sldId id="343" r:id="rId27"/>
    <p:sldId id="344" r:id="rId28"/>
    <p:sldId id="345" r:id="rId29"/>
    <p:sldId id="346" r:id="rId30"/>
    <p:sldId id="306" r:id="rId31"/>
    <p:sldId id="347" r:id="rId32"/>
    <p:sldId id="348" r:id="rId33"/>
    <p:sldId id="267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663300"/>
    <a:srgbClr val="FF0066"/>
    <a:srgbClr val="CC0066"/>
    <a:srgbClr val="00FFFF"/>
    <a:srgbClr val="FFCC00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770" autoAdjust="0"/>
    <p:restoredTop sz="94660"/>
  </p:normalViewPr>
  <p:slideViewPr>
    <p:cSldViewPr>
      <p:cViewPr>
        <p:scale>
          <a:sx n="90" d="100"/>
          <a:sy n="90" d="100"/>
        </p:scale>
        <p:origin x="-702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8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564FB7-FE71-4F52-9835-B7FE3CF9C7FA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9BFB3-B778-46AF-8DED-D0C7E2AED1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9BFB3-B778-46AF-8DED-D0C7E2AED15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15A97A-1EC7-4A17-BC6D-C89D269723DA}" type="slidenum">
              <a:rPr lang="en-US" smtClean="0">
                <a:latin typeface="Arial" charset="0"/>
              </a:rPr>
              <a:pPr>
                <a:defRPr/>
              </a:pPr>
              <a:t>5</a:t>
            </a:fld>
            <a:endParaRPr lang="en-US" smtClean="0">
              <a:latin typeface="Arial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I have the hand outs for these activities.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135F92-5572-4133-A78D-2A72ADFF6E19}" type="slidenum">
              <a:rPr lang="en-US" smtClean="0">
                <a:latin typeface="Arial" charset="0"/>
              </a:rPr>
              <a:pPr>
                <a:defRPr/>
              </a:pPr>
              <a:t>6</a:t>
            </a:fld>
            <a:endParaRPr lang="en-US" smtClean="0">
              <a:latin typeface="Arial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DF6B073-85C1-448D-A1AF-EFD679F9D516}" type="slidenum">
              <a:rPr lang="en-US" smtClean="0">
                <a:latin typeface="Arial" charset="0"/>
              </a:rPr>
              <a:pPr>
                <a:defRPr/>
              </a:pPr>
              <a:t>7</a:t>
            </a:fld>
            <a:endParaRPr lang="en-US" smtClean="0">
              <a:latin typeface="Arial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DF6B073-85C1-448D-A1AF-EFD679F9D516}" type="slidenum">
              <a:rPr lang="en-US" smtClean="0">
                <a:latin typeface="Arial" charset="0"/>
              </a:rPr>
              <a:pPr>
                <a:defRPr/>
              </a:pPr>
              <a:t>8</a:t>
            </a:fld>
            <a:endParaRPr lang="en-US" smtClean="0">
              <a:latin typeface="Arial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32AA9B-DD16-47D7-B0E2-73594F9EB097}" type="slidenum">
              <a:rPr lang="en-US" smtClean="0">
                <a:latin typeface="Arial" charset="0"/>
              </a:rPr>
              <a:pPr>
                <a:defRPr/>
              </a:pPr>
              <a:t>9</a:t>
            </a:fld>
            <a:endParaRPr lang="en-US" smtClean="0">
              <a:latin typeface="Arial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F44A41B-EF14-4AEB-B169-0A5A7DC9FF12}" type="slidenum">
              <a:rPr lang="en-US" smtClean="0">
                <a:latin typeface="Arial" charset="0"/>
              </a:rPr>
              <a:pPr>
                <a:defRPr/>
              </a:pPr>
              <a:t>10</a:t>
            </a:fld>
            <a:endParaRPr lang="en-US" smtClean="0">
              <a:latin typeface="Arial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3779D25-2EF8-4458-91CB-32F1B285972A}" type="slidenum">
              <a:rPr lang="en-US" smtClean="0">
                <a:latin typeface="Arial" charset="0"/>
              </a:rPr>
              <a:pPr>
                <a:defRPr/>
              </a:pPr>
              <a:t>24</a:t>
            </a:fld>
            <a:endParaRPr lang="en-US" smtClean="0">
              <a:latin typeface="Arial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Images appear one at a time.  I describe how I use the Homework Book to facilitate learning, project development, and presentations using Multiple Intelligences in 6</a:t>
            </a:r>
            <a:r>
              <a:rPr lang="en-US" baseline="30000" smtClean="0"/>
              <a:t>th</a:t>
            </a:r>
            <a:r>
              <a:rPr lang="en-US" smtClean="0"/>
              <a:t> grade. I describe the Circus Maximus activity found in the Social Studies and the Arts ppt and describe how I use it for assessment.  I explain how “heroes” is an overarching theme of 8</a:t>
            </a:r>
            <a:r>
              <a:rPr lang="en-US" baseline="30000" smtClean="0"/>
              <a:t>th</a:t>
            </a:r>
            <a:r>
              <a:rPr lang="en-US" smtClean="0"/>
              <a:t> grade U.S. History and that Ann Reed’s song helps us understand what to look for in a hero. I describe the use of an illustrated word wall to engage visual learners.  I describe how the group of students used several multiple intelligences to make a presentation for 7</a:t>
            </a:r>
            <a:r>
              <a:rPr lang="en-US" baseline="30000" smtClean="0"/>
              <a:t>th</a:t>
            </a:r>
            <a:r>
              <a:rPr lang="en-US" smtClean="0"/>
              <a:t> grade Ancient Civilizations.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D044FB-D9CF-4A82-933D-FE4B423BEBDA}" type="slidenum">
              <a:rPr lang="en-US" smtClean="0">
                <a:latin typeface="Arial" charset="0"/>
              </a:rPr>
              <a:pPr/>
              <a:t>33</a:t>
            </a:fld>
            <a:endParaRPr lang="en-US" smtClean="0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25F4B-63C1-411C-8F63-CE6EF34CC9B2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14BFA-41A2-44F0-995C-5CDE3113A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wmf"/><Relationship Id="rId4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9000"/>
            <a:lum/>
          </a:blip>
          <a:srcRect/>
          <a:stretch>
            <a:fillRect l="-64000" t="-12000" r="-12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Grade 7 Social Studies Instruction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sz="4800" b="1" dirty="0" smtClean="0"/>
              <a:t>Overview of Content</a:t>
            </a:r>
          </a:p>
          <a:p>
            <a:pPr>
              <a:buFont typeface="Wingdings" pitchFamily="2" charset="2"/>
              <a:buChar char="ü"/>
            </a:pPr>
            <a:r>
              <a:rPr lang="en-US" sz="4800" b="1" dirty="0" smtClean="0"/>
              <a:t>Use of TCI</a:t>
            </a:r>
          </a:p>
          <a:p>
            <a:r>
              <a:rPr lang="en-US" sz="4800" b="1" i="1" dirty="0" smtClean="0"/>
              <a:t>Use of Multiple Intelligences</a:t>
            </a:r>
          </a:p>
          <a:p>
            <a:r>
              <a:rPr lang="en-US" sz="4800" b="1" dirty="0" smtClean="0"/>
              <a:t>Group Projects in Grade 7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Maiandra GD" pitchFamily="34" charset="0"/>
              </a:rPr>
              <a:t>For Example: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iandra GD" pitchFamily="34" charset="0"/>
              </a:rPr>
              <a:t>Thinking Maps &amp; Graphic Organizers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iandra GD" pitchFamily="34" charset="0"/>
              </a:rPr>
              <a:t>Illustrated Dictionaries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b="1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iandra GD" pitchFamily="34" charset="0"/>
              </a:rPr>
              <a:t>Tests and Quizzes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b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iandra GD" pitchFamily="34" charset="0"/>
              </a:rPr>
              <a:t>Group Projects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b="1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iandra GD" pitchFamily="34" charset="0"/>
              </a:rPr>
              <a:t>Homework Books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iandra GD" pitchFamily="34" charset="0"/>
              </a:rPr>
              <a:t>Open Response &amp; Multiple Choice</a:t>
            </a: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  <a:latin typeface="Maiandra GD" pitchFamily="34" charset="0"/>
              </a:rPr>
              <a:t> </a:t>
            </a:r>
            <a:r>
              <a:rPr lang="en-US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iandra GD" pitchFamily="34" charset="0"/>
              </a:rPr>
              <a:t>Questions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b="1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iandra GD" pitchFamily="34" charset="0"/>
              </a:rPr>
              <a:t>Word Walls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b="1">
              <a:solidFill>
                <a:srgbClr val="CC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aiandra GD" pitchFamily="34" charset="0"/>
            </a:endParaRP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876800" y="1524000"/>
            <a:ext cx="43434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iandra GD" pitchFamily="34" charset="0"/>
              </a:rPr>
              <a:t>Time Lines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Maiandra GD" pitchFamily="34" charset="0"/>
              </a:rPr>
              <a:t>2D &amp; 3D Art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iandra GD" pitchFamily="34" charset="0"/>
              </a:rPr>
              <a:t>Songs &amp; Music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iandra GD" pitchFamily="34" charset="0"/>
              </a:rPr>
              <a:t>Cooking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iandra GD" pitchFamily="34" charset="0"/>
              </a:rPr>
              <a:t>Teaching Posters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iandra GD" pitchFamily="34" charset="0"/>
              </a:rPr>
              <a:t>PowerPoint Presentations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iandra GD" pitchFamily="34" charset="0"/>
              </a:rPr>
              <a:t>Drama/Skits/Reader’s Theatre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iandra GD" pitchFamily="34" charset="0"/>
              </a:rPr>
              <a:t>Poetry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iandra GD" pitchFamily="34" charset="0"/>
              </a:rPr>
              <a:t>Dance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en-US" b="1" dirty="0">
              <a:effectLst>
                <a:outerShdw blurRad="38100" dist="38100" dir="2700000" algn="tl">
                  <a:srgbClr val="FFFFFF"/>
                </a:outerShdw>
              </a:effectLst>
              <a:latin typeface="Maiandra G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5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5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5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5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25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2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Class Computer Pics\classroom pics\classroom pics 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59080"/>
            <a:ext cx="8290560" cy="62179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828800" y="5429071"/>
            <a:ext cx="7239000" cy="1200329"/>
          </a:xfrm>
          <a:prstGeom prst="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THIS WORD WALL JUST HAS WORDS &amp; DEFINITIONS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ordwal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640" y="448056"/>
            <a:ext cx="8046720" cy="596188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438400" y="4800600"/>
            <a:ext cx="6477000" cy="1815882"/>
          </a:xfrm>
          <a:prstGeom prst="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THIS WORD WALL HAS MORE SCAFFOLDING TO HELP STUDENTS MAKE CONNECTIONS IN THEIR UNDERSTANDING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04775" y="520700"/>
            <a:ext cx="8963025" cy="469900"/>
          </a:xfrm>
          <a:prstGeom prst="rect">
            <a:avLst/>
          </a:prstGeom>
          <a:solidFill>
            <a:srgbClr val="FFFF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effectLst/>
                <a:latin typeface="MV Boli" pitchFamily="2" charset="0"/>
                <a:cs typeface="Arial" pitchFamily="34" charset="0"/>
              </a:rPr>
              <a:t>SOME PEOPLE EAT REALLY GOOEY CHOCOLATE</a:t>
            </a:r>
            <a:endParaRPr kumimoji="0" lang="en-US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1676400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MV Boli" pitchFamily="2" charset="0"/>
                <a:cs typeface="MV Boli" pitchFamily="2" charset="0"/>
              </a:rPr>
              <a:t>“S” – SOCIETY</a:t>
            </a:r>
            <a:endParaRPr lang="en-US" sz="2800" b="1" dirty="0">
              <a:latin typeface="MV Boli" pitchFamily="2" charset="0"/>
              <a:cs typeface="MV Boli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800" y="16764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MV Boli" pitchFamily="2" charset="0"/>
                <a:cs typeface="MV Boli" pitchFamily="2" charset="0"/>
              </a:rPr>
              <a:t>WHAT SOCIAL GROUPS HAVE WE DEVELOPED?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2514600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MV Boli" pitchFamily="2" charset="0"/>
                <a:cs typeface="MV Boli" pitchFamily="2" charset="0"/>
              </a:rPr>
              <a:t>“P” – POLITICS</a:t>
            </a:r>
            <a:endParaRPr lang="en-US" sz="2800" b="1" dirty="0">
              <a:latin typeface="MV Boli" pitchFamily="2" charset="0"/>
              <a:cs typeface="MV Boli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335280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MV Boli" pitchFamily="2" charset="0"/>
                <a:cs typeface="MV Boli" pitchFamily="2" charset="0"/>
              </a:rPr>
              <a:t>“E” – ECONOMICS</a:t>
            </a:r>
            <a:endParaRPr lang="en-US" sz="2800" b="1" dirty="0">
              <a:latin typeface="MV Boli" pitchFamily="2" charset="0"/>
              <a:cs typeface="MV Boli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419100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MV Boli" pitchFamily="2" charset="0"/>
                <a:cs typeface="MV Boli" pitchFamily="2" charset="0"/>
              </a:rPr>
              <a:t>“R” – RELIGION</a:t>
            </a:r>
            <a:endParaRPr lang="en-US" sz="2800" b="1" dirty="0">
              <a:latin typeface="MV Boli" pitchFamily="2" charset="0"/>
              <a:cs typeface="MV Boli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49530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MV Boli" pitchFamily="2" charset="0"/>
                <a:cs typeface="MV Boli" pitchFamily="2" charset="0"/>
              </a:rPr>
              <a:t>“G” – GEOGRAPHY</a:t>
            </a:r>
            <a:endParaRPr lang="en-US" sz="2800" b="1" dirty="0">
              <a:latin typeface="MV Boli" pitchFamily="2" charset="0"/>
              <a:cs typeface="MV Boli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5715000"/>
            <a:ext cx="335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MV Boli" pitchFamily="2" charset="0"/>
                <a:cs typeface="MV Boli" pitchFamily="2" charset="0"/>
              </a:rPr>
              <a:t>“C” – CULTURE</a:t>
            </a:r>
            <a:endParaRPr lang="en-US" sz="2800" b="1" dirty="0">
              <a:latin typeface="MV Boli" pitchFamily="2" charset="0"/>
              <a:cs typeface="MV Bol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14800" y="2477869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MV Boli" pitchFamily="2" charset="0"/>
                <a:cs typeface="MV Boli" pitchFamily="2" charset="0"/>
              </a:rPr>
              <a:t>HOW HAVE WE GOVERNED OURSELVES?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114800" y="32766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MV Boli" pitchFamily="2" charset="0"/>
                <a:cs typeface="MV Boli" pitchFamily="2" charset="0"/>
              </a:rPr>
              <a:t>HOW HAVE WE USED GOODS AND SERVICES?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114800" y="41148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MV Boli" pitchFamily="2" charset="0"/>
                <a:cs typeface="MV Boli" pitchFamily="2" charset="0"/>
              </a:rPr>
              <a:t>WHAT KINDS OF RELIGIOUS BELIEFS HAVE WE HAD?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114800" y="48768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MV Boli" pitchFamily="2" charset="0"/>
                <a:cs typeface="MV Boli" pitchFamily="2" charset="0"/>
              </a:rPr>
              <a:t>HOW HAS HOW WE LIVE BEEN AFFECTED BY WHERE WE LIVE?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038600" y="5678269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MV Boli" pitchFamily="2" charset="0"/>
                <a:cs typeface="MV Boli" pitchFamily="2" charset="0"/>
              </a:rPr>
              <a:t>HOW HAS HOW WE LIVE DEVELOPED AND CHANGED OVER TIME?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52400" y="152400"/>
          <a:ext cx="8763000" cy="1697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500"/>
                <a:gridCol w="1460500"/>
                <a:gridCol w="1460500"/>
                <a:gridCol w="1562100"/>
                <a:gridCol w="1358900"/>
                <a:gridCol w="1460500"/>
              </a:tblGrid>
              <a:tr h="169732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SOME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SOCIETY</a:t>
                      </a: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PEOPLE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POLITICS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EAT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ECONOMICS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REALLY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RELIGION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GOOEY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GEOGRAPHY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CHOCOLATE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CULTURE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3075" name="Picture 3" descr="C:\Users\rthomas2\AppData\Local\Microsoft\Windows\Temporary Internet Files\Content.IE5\SZHVBTV7\MC90019763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8807" y="838200"/>
            <a:ext cx="970593" cy="955033"/>
          </a:xfrm>
          <a:prstGeom prst="rect">
            <a:avLst/>
          </a:prstGeom>
          <a:noFill/>
        </p:spPr>
      </p:pic>
      <p:pic>
        <p:nvPicPr>
          <p:cNvPr id="3076" name="Picture 4" descr="C:\Users\rthomas2\AppData\Local\Microsoft\Windows\Temporary Internet Files\Content.IE5\99PBF3MP\MC90015768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8743" y="838200"/>
            <a:ext cx="908457" cy="897941"/>
          </a:xfrm>
          <a:prstGeom prst="rect">
            <a:avLst/>
          </a:prstGeom>
          <a:noFill/>
        </p:spPr>
      </p:pic>
      <p:pic>
        <p:nvPicPr>
          <p:cNvPr id="3077" name="Picture 5" descr="C:\Program Files\Microsoft Office\MEDIA\CAGCAT10\j0300912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762000"/>
            <a:ext cx="1059876" cy="1005993"/>
          </a:xfrm>
          <a:prstGeom prst="rect">
            <a:avLst/>
          </a:prstGeom>
          <a:noFill/>
        </p:spPr>
      </p:pic>
      <p:pic>
        <p:nvPicPr>
          <p:cNvPr id="3080" name="Picture 8" descr="C:\Users\rthomas2\AppData\Local\Microsoft\Windows\Temporary Internet Files\Content.IE5\F6Y9GC8W\MC900057644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838200"/>
            <a:ext cx="1046929" cy="866089"/>
          </a:xfrm>
          <a:prstGeom prst="rect">
            <a:avLst/>
          </a:prstGeom>
          <a:noFill/>
        </p:spPr>
      </p:pic>
      <p:pic>
        <p:nvPicPr>
          <p:cNvPr id="3081" name="Picture 9" descr="C:\Users\rthomas2\AppData\Local\Microsoft\Windows\Temporary Internet Files\Content.IE5\SZHVBTV7\MC900332810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6200" y="838200"/>
            <a:ext cx="1066800" cy="914400"/>
          </a:xfrm>
          <a:prstGeom prst="rect">
            <a:avLst/>
          </a:prstGeom>
          <a:noFill/>
        </p:spPr>
      </p:pic>
      <p:pic>
        <p:nvPicPr>
          <p:cNvPr id="3082" name="Picture 10" descr="C:\Users\rthomas2\AppData\Local\Microsoft\Windows\Temporary Internet Files\Content.IE5\T4LRBWVE\MC900215322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" y="802410"/>
            <a:ext cx="838200" cy="9698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52400" y="152400"/>
          <a:ext cx="8763000" cy="3869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500"/>
                <a:gridCol w="1460500"/>
                <a:gridCol w="1460500"/>
                <a:gridCol w="1562100"/>
                <a:gridCol w="1358900"/>
                <a:gridCol w="1460500"/>
              </a:tblGrid>
              <a:tr h="169732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SOME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SOCIETY</a:t>
                      </a: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PEOPLE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POLITICS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EAT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ECONOMICS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REALLY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RELIGION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GOOEY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GEOGRAPHY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CHOCOLATE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CULTURE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RURAL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SARGON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DOMESTICATION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MARDUKE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FERTILE CRESCENT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PLOW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URBAN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EMPIRE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AGRICULTURE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POLYTHEISM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SILT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CUNEIFORM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CITY-STATE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SURPLUS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PRIESTS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IRRIGATION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ZIGGURAT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SOCIAL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 HIERARCHY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1" dirty="0"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075" name="Picture 3" descr="C:\Users\rthomas2\AppData\Local\Microsoft\Windows\Temporary Internet Files\Content.IE5\SZHVBTV7\MC90019763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8807" y="838200"/>
            <a:ext cx="970593" cy="955033"/>
          </a:xfrm>
          <a:prstGeom prst="rect">
            <a:avLst/>
          </a:prstGeom>
          <a:noFill/>
        </p:spPr>
      </p:pic>
      <p:pic>
        <p:nvPicPr>
          <p:cNvPr id="3076" name="Picture 4" descr="C:\Users\rthomas2\AppData\Local\Microsoft\Windows\Temporary Internet Files\Content.IE5\99PBF3MP\MC90015768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8743" y="838200"/>
            <a:ext cx="908457" cy="897941"/>
          </a:xfrm>
          <a:prstGeom prst="rect">
            <a:avLst/>
          </a:prstGeom>
          <a:noFill/>
        </p:spPr>
      </p:pic>
      <p:pic>
        <p:nvPicPr>
          <p:cNvPr id="3077" name="Picture 5" descr="C:\Program Files\Microsoft Office\MEDIA\CAGCAT10\j0300912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762000"/>
            <a:ext cx="1059876" cy="1005993"/>
          </a:xfrm>
          <a:prstGeom prst="rect">
            <a:avLst/>
          </a:prstGeom>
          <a:noFill/>
        </p:spPr>
      </p:pic>
      <p:pic>
        <p:nvPicPr>
          <p:cNvPr id="3080" name="Picture 8" descr="C:\Users\rthomas2\AppData\Local\Microsoft\Windows\Temporary Internet Files\Content.IE5\F6Y9GC8W\MC900057644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838200"/>
            <a:ext cx="1046929" cy="866089"/>
          </a:xfrm>
          <a:prstGeom prst="rect">
            <a:avLst/>
          </a:prstGeom>
          <a:noFill/>
        </p:spPr>
      </p:pic>
      <p:pic>
        <p:nvPicPr>
          <p:cNvPr id="3081" name="Picture 9" descr="C:\Users\rthomas2\AppData\Local\Microsoft\Windows\Temporary Internet Files\Content.IE5\SZHVBTV7\MC900332810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6200" y="838200"/>
            <a:ext cx="1066800" cy="914400"/>
          </a:xfrm>
          <a:prstGeom prst="rect">
            <a:avLst/>
          </a:prstGeom>
          <a:noFill/>
        </p:spPr>
      </p:pic>
      <p:pic>
        <p:nvPicPr>
          <p:cNvPr id="3082" name="Picture 10" descr="C:\Users\rthomas2\AppData\Local\Microsoft\Windows\Temporary Internet Files\Content.IE5\T4LRBWVE\MC900215322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" y="802410"/>
            <a:ext cx="838200" cy="9698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52400" y="152400"/>
          <a:ext cx="8763000" cy="495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500"/>
                <a:gridCol w="1460500"/>
                <a:gridCol w="1460500"/>
                <a:gridCol w="1562100"/>
                <a:gridCol w="1358900"/>
                <a:gridCol w="1460500"/>
              </a:tblGrid>
              <a:tr h="169732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SOME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SOCIETY</a:t>
                      </a: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PEOPLE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POLITICS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EAT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ECONOMICS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REALLY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RELIGION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GOOEY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GEOGRAPHY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CHOCOLATE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CULTURE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RURAL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SARGON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DOMESTICATION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MARDUKE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FERTILE CRESCENT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PLOW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URBAN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EMPIRE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AGRICULTURE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POLYTHEISM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SILT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CUNEIFORM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CITY-STATE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PHARAOH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SURPLUS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PRIESTS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IRRIGATION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ZIGGURAT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SOCIAL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 HIERARCHY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latin typeface="MV Boli" pitchFamily="2" charset="0"/>
                          <a:cs typeface="MV Boli" pitchFamily="2" charset="0"/>
                        </a:rPr>
                        <a:t>TUTANKHAMEN</a:t>
                      </a:r>
                      <a:endParaRPr lang="en-US" sz="1200" b="1" dirty="0"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TRADE ROUTES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AFTERLIFE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CATARACTS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PYRAMIDS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NOBLES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DYNASTY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IMPORTS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MUMMIFICATION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DELTA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ROSETTA STONE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ELITE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EXPORTS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NILE RIVER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PAPYRUS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3075" name="Picture 3" descr="C:\Users\rthomas2\AppData\Local\Microsoft\Windows\Temporary Internet Files\Content.IE5\SZHVBTV7\MC90019763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8807" y="838200"/>
            <a:ext cx="970593" cy="955033"/>
          </a:xfrm>
          <a:prstGeom prst="rect">
            <a:avLst/>
          </a:prstGeom>
          <a:noFill/>
        </p:spPr>
      </p:pic>
      <p:pic>
        <p:nvPicPr>
          <p:cNvPr id="3076" name="Picture 4" descr="C:\Users\rthomas2\AppData\Local\Microsoft\Windows\Temporary Internet Files\Content.IE5\99PBF3MP\MC90015768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8743" y="838200"/>
            <a:ext cx="908457" cy="897941"/>
          </a:xfrm>
          <a:prstGeom prst="rect">
            <a:avLst/>
          </a:prstGeom>
          <a:noFill/>
        </p:spPr>
      </p:pic>
      <p:pic>
        <p:nvPicPr>
          <p:cNvPr id="3077" name="Picture 5" descr="C:\Program Files\Microsoft Office\MEDIA\CAGCAT10\j0300912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762000"/>
            <a:ext cx="1059876" cy="1005993"/>
          </a:xfrm>
          <a:prstGeom prst="rect">
            <a:avLst/>
          </a:prstGeom>
          <a:noFill/>
        </p:spPr>
      </p:pic>
      <p:pic>
        <p:nvPicPr>
          <p:cNvPr id="3080" name="Picture 8" descr="C:\Users\rthomas2\AppData\Local\Microsoft\Windows\Temporary Internet Files\Content.IE5\F6Y9GC8W\MC900057644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838200"/>
            <a:ext cx="1046929" cy="866089"/>
          </a:xfrm>
          <a:prstGeom prst="rect">
            <a:avLst/>
          </a:prstGeom>
          <a:noFill/>
        </p:spPr>
      </p:pic>
      <p:pic>
        <p:nvPicPr>
          <p:cNvPr id="3081" name="Picture 9" descr="C:\Users\rthomas2\AppData\Local\Microsoft\Windows\Temporary Internet Files\Content.IE5\SZHVBTV7\MC900332810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6200" y="838200"/>
            <a:ext cx="1066800" cy="914400"/>
          </a:xfrm>
          <a:prstGeom prst="rect">
            <a:avLst/>
          </a:prstGeom>
          <a:noFill/>
        </p:spPr>
      </p:pic>
      <p:pic>
        <p:nvPicPr>
          <p:cNvPr id="3082" name="Picture 10" descr="C:\Users\rthomas2\AppData\Local\Microsoft\Windows\Temporary Internet Files\Content.IE5\T4LRBWVE\MC900215322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" y="802410"/>
            <a:ext cx="838200" cy="9698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52400" y="152400"/>
          <a:ext cx="8763000" cy="6042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500"/>
                <a:gridCol w="1460500"/>
                <a:gridCol w="1460500"/>
                <a:gridCol w="1562100"/>
                <a:gridCol w="1358900"/>
                <a:gridCol w="1460500"/>
              </a:tblGrid>
              <a:tr h="169732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SOME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SOCIETY</a:t>
                      </a: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PEOPLE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POLITICS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EAT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ECONOMICS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REALLY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RELIGION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GOOEY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GEOGRAPHY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CHOCOLATE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CULTURE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RURAL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SARGON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DOMESTICATION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MARDUKE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FERTILE CRESCENT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PLOW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URBAN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EMPIRE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AGRICULTURE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POLYTHEISM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SILT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CUNEIFORM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CITY-STATE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PHARAOH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SURPLUS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PRIESTS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IRRIGATION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ZIGGURAT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SOCIAL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 HIERARCHY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latin typeface="MV Boli" pitchFamily="2" charset="0"/>
                          <a:cs typeface="MV Boli" pitchFamily="2" charset="0"/>
                        </a:rPr>
                        <a:t>TUTANKHAMEN</a:t>
                      </a:r>
                      <a:endParaRPr lang="en-US" sz="1200" b="1" dirty="0"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TRADE ROUTES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AFTERLIFE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CATARACTS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PYRAMIDS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NOBLES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DYNASTY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IMPORTS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MUMMIFICATION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DELTA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ROSETTA STONE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ELITE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KING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EXPORTS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CONFUCIUS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NILE RIVER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PAPYRUS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LORDS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LEGALISM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SILK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TAOISM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HUANG-HE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GREAT WALL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PEASANTS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SILK ROAD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SUN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 DIAL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075" name="Picture 3" descr="C:\Users\rthomas2\AppData\Local\Microsoft\Windows\Temporary Internet Files\Content.IE5\SZHVBTV7\MC90019763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8807" y="838200"/>
            <a:ext cx="970593" cy="955033"/>
          </a:xfrm>
          <a:prstGeom prst="rect">
            <a:avLst/>
          </a:prstGeom>
          <a:noFill/>
        </p:spPr>
      </p:pic>
      <p:pic>
        <p:nvPicPr>
          <p:cNvPr id="3076" name="Picture 4" descr="C:\Users\rthomas2\AppData\Local\Microsoft\Windows\Temporary Internet Files\Content.IE5\99PBF3MP\MC90015768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8743" y="838200"/>
            <a:ext cx="908457" cy="897941"/>
          </a:xfrm>
          <a:prstGeom prst="rect">
            <a:avLst/>
          </a:prstGeom>
          <a:noFill/>
        </p:spPr>
      </p:pic>
      <p:pic>
        <p:nvPicPr>
          <p:cNvPr id="3077" name="Picture 5" descr="C:\Program Files\Microsoft Office\MEDIA\CAGCAT10\j0300912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762000"/>
            <a:ext cx="1059876" cy="1005993"/>
          </a:xfrm>
          <a:prstGeom prst="rect">
            <a:avLst/>
          </a:prstGeom>
          <a:noFill/>
        </p:spPr>
      </p:pic>
      <p:pic>
        <p:nvPicPr>
          <p:cNvPr id="3080" name="Picture 8" descr="C:\Users\rthomas2\AppData\Local\Microsoft\Windows\Temporary Internet Files\Content.IE5\F6Y9GC8W\MC900057644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838200"/>
            <a:ext cx="1046929" cy="866089"/>
          </a:xfrm>
          <a:prstGeom prst="rect">
            <a:avLst/>
          </a:prstGeom>
          <a:noFill/>
        </p:spPr>
      </p:pic>
      <p:pic>
        <p:nvPicPr>
          <p:cNvPr id="3081" name="Picture 9" descr="C:\Users\rthomas2\AppData\Local\Microsoft\Windows\Temporary Internet Files\Content.IE5\SZHVBTV7\MC900332810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6200" y="838200"/>
            <a:ext cx="1066800" cy="914400"/>
          </a:xfrm>
          <a:prstGeom prst="rect">
            <a:avLst/>
          </a:prstGeom>
          <a:noFill/>
        </p:spPr>
      </p:pic>
      <p:pic>
        <p:nvPicPr>
          <p:cNvPr id="3082" name="Picture 10" descr="C:\Users\rthomas2\AppData\Local\Microsoft\Windows\Temporary Internet Files\Content.IE5\T4LRBWVE\MC900215322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" y="802410"/>
            <a:ext cx="838200" cy="9698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28600" y="120444"/>
          <a:ext cx="8763000" cy="6585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500"/>
                <a:gridCol w="1460500"/>
                <a:gridCol w="1460500"/>
                <a:gridCol w="1562100"/>
                <a:gridCol w="1358900"/>
                <a:gridCol w="1460500"/>
              </a:tblGrid>
              <a:tr h="169732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SOME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SOCIETY</a:t>
                      </a: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 smtClean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PEOPLE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POLITICS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EAT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ECONOMICS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REALLY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RELIGION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GOOEY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GEOGRAPHY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CHOCOLATE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CULTURE</a:t>
                      </a:r>
                      <a:endParaRPr lang="en-US" sz="1200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RURAL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SARGON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DOMESTICATION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MARDUKE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FERTILE CRESCENT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PLOW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URBAN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EMPIRE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AGRICULTURE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POLYTHEISM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SILT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CUNEIFORM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CITY-STATE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PHARAOH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SURPLUS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PRIESTS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IRRIGATION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ZIGGURAT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SOCIAL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 HIERARCHY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latin typeface="MV Boli" pitchFamily="2" charset="0"/>
                          <a:cs typeface="MV Boli" pitchFamily="2" charset="0"/>
                        </a:rPr>
                        <a:t>TUTANKHAMEN</a:t>
                      </a:r>
                      <a:endParaRPr lang="en-US" sz="1200" b="1" dirty="0"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TRADE ROUTES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AFTERLIFE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CATARACTS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PYRAMIDS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NOBLES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DYNASTY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IMPORTS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MUMMIFICATION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DELTA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ROSETTA STONE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ELITE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KING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EXPORTS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CONFUCIUS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NILE RIVER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PAPYRUS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LORDS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LEGALISM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SILK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TAOISM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HUANG-HE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GREAT WALL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PEASANTS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MOSES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SILK ROAD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MONOTHEISM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MEDITERRANEAN 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SEA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SUN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 DIAL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430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CANAANITES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DAVID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SLAVERY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TEN COMMANDMENTS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EXODUS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MV Boli" pitchFamily="2" charset="0"/>
                          <a:cs typeface="MV Boli" pitchFamily="2" charset="0"/>
                        </a:rPr>
                        <a:t>TANACH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MV Boli" pitchFamily="2" charset="0"/>
                        <a:cs typeface="MV Bol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075" name="Picture 3" descr="C:\Users\rthomas2\AppData\Local\Microsoft\Windows\Temporary Internet Files\Content.IE5\SZHVBTV7\MC90019763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8807" y="838200"/>
            <a:ext cx="970593" cy="955033"/>
          </a:xfrm>
          <a:prstGeom prst="rect">
            <a:avLst/>
          </a:prstGeom>
          <a:noFill/>
        </p:spPr>
      </p:pic>
      <p:pic>
        <p:nvPicPr>
          <p:cNvPr id="3076" name="Picture 4" descr="C:\Users\rthomas2\AppData\Local\Microsoft\Windows\Temporary Internet Files\Content.IE5\99PBF3MP\MC90015768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8743" y="838200"/>
            <a:ext cx="908457" cy="897941"/>
          </a:xfrm>
          <a:prstGeom prst="rect">
            <a:avLst/>
          </a:prstGeom>
          <a:noFill/>
        </p:spPr>
      </p:pic>
      <p:pic>
        <p:nvPicPr>
          <p:cNvPr id="3077" name="Picture 5" descr="C:\Program Files\Microsoft Office\MEDIA\CAGCAT10\j0300912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762000"/>
            <a:ext cx="1059876" cy="1005993"/>
          </a:xfrm>
          <a:prstGeom prst="rect">
            <a:avLst/>
          </a:prstGeom>
          <a:noFill/>
        </p:spPr>
      </p:pic>
      <p:pic>
        <p:nvPicPr>
          <p:cNvPr id="3080" name="Picture 8" descr="C:\Users\rthomas2\AppData\Local\Microsoft\Windows\Temporary Internet Files\Content.IE5\F6Y9GC8W\MC900057644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838200"/>
            <a:ext cx="1046929" cy="866089"/>
          </a:xfrm>
          <a:prstGeom prst="rect">
            <a:avLst/>
          </a:prstGeom>
          <a:noFill/>
        </p:spPr>
      </p:pic>
      <p:pic>
        <p:nvPicPr>
          <p:cNvPr id="3081" name="Picture 9" descr="C:\Users\rthomas2\AppData\Local\Microsoft\Windows\Temporary Internet Files\Content.IE5\SZHVBTV7\MC900332810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6200" y="838200"/>
            <a:ext cx="1066800" cy="914400"/>
          </a:xfrm>
          <a:prstGeom prst="rect">
            <a:avLst/>
          </a:prstGeom>
          <a:noFill/>
        </p:spPr>
      </p:pic>
      <p:pic>
        <p:nvPicPr>
          <p:cNvPr id="3082" name="Picture 10" descr="C:\Users\rthomas2\AppData\Local\Microsoft\Windows\Temporary Internet Files\Content.IE5\T4LRBWVE\MC900215322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" y="802410"/>
            <a:ext cx="838200" cy="9698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AN ILLUSTRATED DICTIONARY CAN HELP STUDENTS KEEP TRACK OF THEIR VOCABULARY USING THEIR VISUAL-SPATIAL INTELLIGENCE</a:t>
            </a:r>
            <a:endParaRPr lang="en-US" sz="5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TCI Resources @ http://teachtci.com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43000"/>
            <a:ext cx="8017805" cy="532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1905000" y="1828800"/>
            <a:ext cx="1371600" cy="4572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3628" y="152400"/>
            <a:ext cx="5016747" cy="6553199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237273"/>
            <a:ext cx="4876800" cy="638345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212891"/>
            <a:ext cx="4958998" cy="6492709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971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THE USE OF THE MULTIPLE INTELLIGENCES      YOUR STUDENTS HAVE HELP THEM LEARN AND REMEMBER VOCABULARY</a:t>
            </a:r>
            <a:endParaRPr lang="en-US" sz="5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/>
            <a:r>
              <a:rPr lang="en-US" b="1" u="sng" dirty="0" smtClean="0">
                <a:solidFill>
                  <a:srgbClr val="663300"/>
                </a:solidFill>
                <a:latin typeface="Comic Sans MS" pitchFamily="66" charset="0"/>
                <a:cs typeface="Khmer UI" pitchFamily="34" charset="0"/>
              </a:rPr>
              <a:t>For Example: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5867400" y="20574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990600"/>
            <a:ext cx="8630946" cy="441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600201"/>
            <a:ext cx="8458200" cy="2971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rcheology Q.jpg"/>
          <p:cNvPicPr>
            <a:picLocks noChangeAspect="1"/>
          </p:cNvPicPr>
          <p:nvPr/>
        </p:nvPicPr>
        <p:blipFill>
          <a:blip r:embed="rId3" cstate="print"/>
          <a:srcRect t="26368"/>
          <a:stretch>
            <a:fillRect/>
          </a:stretch>
        </p:blipFill>
        <p:spPr>
          <a:xfrm>
            <a:off x="2209800" y="1134714"/>
            <a:ext cx="5562600" cy="541848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4" name="Picture 3" descr="archeology Q.jpg"/>
          <p:cNvPicPr>
            <a:picLocks noChangeAspect="1"/>
          </p:cNvPicPr>
          <p:nvPr/>
        </p:nvPicPr>
        <p:blipFill>
          <a:blip r:embed="rId3" cstate="print"/>
          <a:srcRect b="89884"/>
          <a:stretch>
            <a:fillRect/>
          </a:stretch>
        </p:blipFill>
        <p:spPr>
          <a:xfrm>
            <a:off x="2209800" y="343307"/>
            <a:ext cx="5562600" cy="72349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AQ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617" y="-457200"/>
            <a:ext cx="9024766" cy="73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AQ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226" y="-152400"/>
            <a:ext cx="9053547" cy="701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AQ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226" y="0"/>
            <a:ext cx="9053547" cy="701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AQ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007" y="-228600"/>
            <a:ext cx="8995986" cy="708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80999"/>
            <a:ext cx="8686800" cy="5885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0" y="5715000"/>
            <a:ext cx="5638800" cy="685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 rot="19444388">
            <a:off x="6382749" y="4638616"/>
            <a:ext cx="457200" cy="1329963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-304800"/>
            <a:ext cx="7772400" cy="5998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5" name="TextBox 4"/>
          <p:cNvSpPr txBox="1"/>
          <p:nvPr/>
        </p:nvSpPr>
        <p:spPr>
          <a:xfrm>
            <a:off x="152400" y="5105400"/>
            <a:ext cx="4343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Do you see how students can use Visual-Spatial Intelligence demonstrate what they have learned?</a:t>
            </a:r>
            <a:endParaRPr lang="en-US" sz="2400" b="1" dirty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76200"/>
            <a:ext cx="259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FFFF"/>
                </a:solidFill>
                <a:latin typeface="Segoe Print" pitchFamily="2" charset="0"/>
              </a:rPr>
              <a:t>How do students use MI to demonstrate their learning?</a:t>
            </a:r>
            <a:endParaRPr lang="en-US" sz="2400" b="1" dirty="0">
              <a:solidFill>
                <a:srgbClr val="00FFFF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Meso Voc Qui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179"/>
            <a:ext cx="9144000" cy="6849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Meso Voc Q answ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101"/>
            <a:ext cx="9144000" cy="6827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3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18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The Mummification Song</a:t>
            </a:r>
            <a:r>
              <a:rPr lang="en-US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/>
            </a:r>
            <a:br>
              <a:rPr lang="en-US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</a:br>
            <a:r>
              <a:rPr lang="en-US" sz="1200" smtClean="0">
                <a:latin typeface="Papyrus" pitchFamily="66" charset="0"/>
              </a:rPr>
              <a:t>By Roger S. Thomas, to the tune of </a:t>
            </a:r>
            <a:r>
              <a:rPr lang="en-US" sz="1200" i="1" smtClean="0">
                <a:latin typeface="Papyrus" pitchFamily="66" charset="0"/>
              </a:rPr>
              <a:t>The Hokey Pokey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09600"/>
            <a:ext cx="8229600" cy="6248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You bring your dead Pharaoh in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You lay your dead Pharaoh 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 You stick a chisel up his nose and you rip his brains right 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You pack his skull with Natron &amp; with plaster inside 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That’s what Mummification’s all about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900" b="1" smtClean="0">
              <a:effectLst>
                <a:outerShdw blurRad="38100" dist="38100" dir="2700000" algn="tl">
                  <a:srgbClr val="FFFFFF"/>
                </a:outerShdw>
              </a:effectLst>
              <a:latin typeface="Papyru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You stick your knife right in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Rip the intestines 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 Fill it up with myrrh &amp; spices &amp; you shake it all about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Soak it all in Natron for 70 day the body’s wrapped 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That’s what Mummification’s all about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900" b="1" smtClean="0">
              <a:effectLst>
                <a:outerShdw blurRad="38100" dist="38100" dir="2700000" algn="tl">
                  <a:srgbClr val="FFFFFF"/>
                </a:outerShdw>
              </a:effectLst>
              <a:latin typeface="Papyru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You stick your black stones in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Where you dug the eyeballs 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Replace the myrrh with linen rags, but don’t you take Pharaoh’s heart 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Osiris, Anubis &amp; Thoth against a feather must weigh it 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That’s what Mummification’s all about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900" b="1" smtClean="0">
              <a:effectLst>
                <a:outerShdw blurRad="38100" dist="38100" dir="2700000" algn="tl">
                  <a:srgbClr val="FFFFFF"/>
                </a:outerShdw>
              </a:effectLst>
              <a:latin typeface="Papyru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You stick a gold mask in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 You set the coffin 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Put stomach, liver, guts &amp; lungs in their own canopic jars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Pry open Pharaoh’s mouth so he can eat &amp; spit it 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That’s what Mummification’s all about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900" b="1" smtClean="0">
              <a:effectLst>
                <a:outerShdw blurRad="38100" dist="38100" dir="2700000" algn="tl">
                  <a:srgbClr val="FFFFFF"/>
                </a:outerShdw>
              </a:effectLst>
              <a:latin typeface="Papyru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You stick the closed coffin in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Try to keep grave robbers 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Sneak loads of golden treasure in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Cast evil curses all about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Throw a great big party, sing &amp; dance ‘til you pass out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That’s what Mummification’s all about </a:t>
            </a:r>
            <a:r>
              <a:rPr lang="en-US" sz="1400" b="1" i="1" smtClean="0">
                <a:effectLst>
                  <a:outerShdw blurRad="38100" dist="38100" dir="2700000" algn="tl">
                    <a:srgbClr val="FFFFFF"/>
                  </a:outerShdw>
                </a:effectLst>
                <a:latin typeface="Papyrus" pitchFamily="66" charset="0"/>
              </a:rPr>
              <a:t>(Yeah!)</a:t>
            </a:r>
          </a:p>
        </p:txBody>
      </p:sp>
      <p:pic>
        <p:nvPicPr>
          <p:cNvPr id="3076" name="Picture 4" descr="giza pyramids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E3A3"/>
              </a:clrFrom>
              <a:clrTo>
                <a:srgbClr val="FCE3A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7800" y="228600"/>
            <a:ext cx="3657600" cy="265112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7" name="Picture 12" descr="MCBD08864_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0475" y="4327525"/>
            <a:ext cx="3921125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348343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685800"/>
            <a:ext cx="3767144" cy="595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Oval 5"/>
          <p:cNvSpPr/>
          <p:nvPr/>
        </p:nvSpPr>
        <p:spPr>
          <a:xfrm>
            <a:off x="1524000" y="990600"/>
            <a:ext cx="3276600" cy="3429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133600" y="4495800"/>
            <a:ext cx="2590800" cy="533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905000" y="4724400"/>
            <a:ext cx="3124200" cy="1676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057400" y="4191000"/>
            <a:ext cx="2819400" cy="533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38375" y="209550"/>
            <a:ext cx="4667250" cy="643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152400"/>
            <a:ext cx="4648201" cy="6556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MI Bin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-152400"/>
            <a:ext cx="6216650" cy="815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latin typeface="Maiandra GD" pitchFamily="34" charset="0"/>
              </a:rPr>
              <a:t>Howard Gardner’s Learning Styles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4953000"/>
          </a:xfrm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dirty="0" smtClean="0">
                <a:latin typeface="Maiandra GD" pitchFamily="34" charset="0"/>
              </a:rPr>
              <a:t>Verbal-Linguistic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dirty="0" smtClean="0">
                <a:latin typeface="Maiandra GD" pitchFamily="34" charset="0"/>
              </a:rPr>
              <a:t>Logical-Mathematical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dirty="0" smtClean="0">
                <a:latin typeface="Maiandra GD" pitchFamily="34" charset="0"/>
              </a:rPr>
              <a:t>Visual-Spatial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dirty="0" smtClean="0">
                <a:latin typeface="Maiandra GD" pitchFamily="34" charset="0"/>
              </a:rPr>
              <a:t>Body-Kinesthetic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dirty="0" smtClean="0">
                <a:latin typeface="Maiandra GD" pitchFamily="34" charset="0"/>
              </a:rPr>
              <a:t>Musical-Rhythmic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dirty="0" smtClean="0">
                <a:latin typeface="Maiandra GD" pitchFamily="34" charset="0"/>
              </a:rPr>
              <a:t>Interpersonal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dirty="0" smtClean="0">
                <a:latin typeface="Maiandra GD" pitchFamily="34" charset="0"/>
              </a:rPr>
              <a:t>Intrapersonal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Char char="ü"/>
            </a:pPr>
            <a:endParaRPr lang="en-US" dirty="0" smtClean="0">
              <a:latin typeface="Maiandra GD" pitchFamily="34" charset="0"/>
            </a:endParaRPr>
          </a:p>
          <a:p>
            <a:pPr marL="533400" indent="-533400" algn="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1800" dirty="0" smtClean="0">
                <a:latin typeface="Maiandra GD" pitchFamily="34" charset="0"/>
              </a:rPr>
              <a:t>From Howard Gardner’s </a:t>
            </a:r>
          </a:p>
          <a:p>
            <a:pPr marL="533400" indent="-533400" algn="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1800" i="1" dirty="0" smtClean="0">
                <a:latin typeface="Maiandra GD" pitchFamily="34" charset="0"/>
              </a:rPr>
              <a:t>Frames of Mind: The Theory </a:t>
            </a:r>
          </a:p>
          <a:p>
            <a:pPr marL="533400" indent="-533400" algn="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1800" i="1" dirty="0" smtClean="0">
                <a:latin typeface="Maiandra GD" pitchFamily="34" charset="0"/>
              </a:rPr>
              <a:t>of Multiple Intelligences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19600" y="1600200"/>
            <a:ext cx="44958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mtClean="0">
                <a:latin typeface="Maiandra GD" pitchFamily="34" charset="0"/>
              </a:rPr>
              <a:t>8. Naturalist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mtClean="0">
                <a:latin typeface="Maiandra GD" pitchFamily="34" charset="0"/>
              </a:rPr>
              <a:t>9. Existentialist/Spiritualist </a:t>
            </a:r>
          </a:p>
          <a:p>
            <a:pPr algn="r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1800" smtClean="0">
              <a:latin typeface="Maiandra GD" pitchFamily="34" charset="0"/>
            </a:endParaRPr>
          </a:p>
          <a:p>
            <a:pPr algn="r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1800" smtClean="0">
              <a:latin typeface="Maiandra GD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mtClean="0"/>
          </a:p>
        </p:txBody>
      </p:sp>
      <p:pic>
        <p:nvPicPr>
          <p:cNvPr id="9221" name="Picture 21" descr="MPj04393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657600"/>
            <a:ext cx="3886200" cy="25955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222" name="Text Box 22"/>
          <p:cNvSpPr txBox="1">
            <a:spLocks noChangeArrowheads="1"/>
          </p:cNvSpPr>
          <p:nvPr/>
        </p:nvSpPr>
        <p:spPr bwMode="auto">
          <a:xfrm>
            <a:off x="4800600" y="2971800"/>
            <a:ext cx="3962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latin typeface="Maiandra GD" pitchFamily="34" charset="0"/>
              </a:rPr>
              <a:t>Does </a:t>
            </a:r>
            <a:r>
              <a:rPr lang="en-US" b="1" dirty="0" smtClean="0">
                <a:latin typeface="Maiandra GD" pitchFamily="34" charset="0"/>
              </a:rPr>
              <a:t>high-stakes multiple-choice testing honor </a:t>
            </a:r>
            <a:r>
              <a:rPr lang="en-US" b="1" dirty="0">
                <a:latin typeface="Maiandra GD" pitchFamily="34" charset="0"/>
              </a:rPr>
              <a:t>all Learning Styles?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dentifying your MI surve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-112713"/>
            <a:ext cx="5486400" cy="708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oring your MI Surve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-152400"/>
            <a:ext cx="6324600" cy="815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</a:rPr>
              <a:t>What now?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ctr" eaLnBrk="1" hangingPunct="1">
              <a:buFontTx/>
              <a:buNone/>
              <a:defRPr/>
            </a:pPr>
            <a:r>
              <a:rPr lang="en-US" sz="4800">
                <a:solidFill>
                  <a:srgbClr val="0000FF"/>
                </a:solidFill>
                <a:latin typeface="Maiandra GD" pitchFamily="34" charset="0"/>
              </a:rPr>
              <a:t>Now the goal is to provide opportunities for students to </a:t>
            </a:r>
            <a:r>
              <a:rPr lang="en-US" sz="4800">
                <a:solidFill>
                  <a:srgbClr val="FF0000"/>
                </a:solidFill>
                <a:latin typeface="Maiandra GD" pitchFamily="34" charset="0"/>
              </a:rPr>
              <a:t>LEARN</a:t>
            </a:r>
            <a:r>
              <a:rPr lang="en-US" sz="4800">
                <a:solidFill>
                  <a:srgbClr val="0000FF"/>
                </a:solidFill>
                <a:latin typeface="Maiandra GD" pitchFamily="34" charset="0"/>
              </a:rPr>
              <a:t> and </a:t>
            </a:r>
            <a:r>
              <a:rPr lang="en-US" sz="4800">
                <a:solidFill>
                  <a:srgbClr val="FF0000"/>
                </a:solidFill>
                <a:latin typeface="Maiandra GD" pitchFamily="34" charset="0"/>
              </a:rPr>
              <a:t>DEMONSTRATE WHAT THEY’VE LEARNED</a:t>
            </a:r>
            <a:r>
              <a:rPr lang="en-US" sz="4800">
                <a:solidFill>
                  <a:srgbClr val="0000FF"/>
                </a:solidFill>
                <a:latin typeface="Maiandra GD" pitchFamily="34" charset="0"/>
              </a:rPr>
              <a:t> using their </a:t>
            </a:r>
          </a:p>
          <a:p>
            <a:pPr algn="ctr" eaLnBrk="1" hangingPunct="1">
              <a:buFontTx/>
              <a:buNone/>
              <a:defRPr/>
            </a:pPr>
            <a:r>
              <a:rPr lang="en-US" sz="52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</a:rPr>
              <a:t>Multiple Intelligences.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25123</TotalTime>
  <Words>893</Words>
  <Application>Microsoft Office PowerPoint</Application>
  <PresentationFormat>On-screen Show (4:3)</PresentationFormat>
  <Paragraphs>335</Paragraphs>
  <Slides>33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Grade 7 Social Studies Instruction</vt:lpstr>
      <vt:lpstr>TCI Resources @ http://teachtci.com</vt:lpstr>
      <vt:lpstr>Slide 3</vt:lpstr>
      <vt:lpstr>Slide 4</vt:lpstr>
      <vt:lpstr>Slide 5</vt:lpstr>
      <vt:lpstr>Howard Gardner’s Learning Styles</vt:lpstr>
      <vt:lpstr>Slide 7</vt:lpstr>
      <vt:lpstr>Slide 8</vt:lpstr>
      <vt:lpstr>What now?</vt:lpstr>
      <vt:lpstr>For Example: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AN ILLUSTRATED DICTIONARY CAN HELP STUDENTS KEEP TRACK OF THEIR VOCABULARY USING THEIR VISUAL-SPATIAL INTELLIGENCE</vt:lpstr>
      <vt:lpstr>Slide 20</vt:lpstr>
      <vt:lpstr>Slide 21</vt:lpstr>
      <vt:lpstr>Slide 22</vt:lpstr>
      <vt:lpstr>THE USE OF THE MULTIPLE INTELLIGENCES      YOUR STUDENTS HAVE HELP THEM LEARN AND REMEMBER VOCABULARY</vt:lpstr>
      <vt:lpstr>For Example: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The Mummification Song By Roger S. Thomas, to the tune of The Hokey Pokey</vt:lpstr>
    </vt:vector>
  </TitlesOfParts>
  <Company>JCPS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Grade 7:  Standards, Instruction, and Assessment Grading Period One</dc:title>
  <dc:creator>jcps</dc:creator>
  <cp:lastModifiedBy>jcps</cp:lastModifiedBy>
  <cp:revision>390</cp:revision>
  <dcterms:created xsi:type="dcterms:W3CDTF">2012-05-18T14:01:00Z</dcterms:created>
  <dcterms:modified xsi:type="dcterms:W3CDTF">2012-06-11T14:33:58Z</dcterms:modified>
</cp:coreProperties>
</file>